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2"/>
  </p:notesMasterIdLst>
  <p:sldIdLst>
    <p:sldId id="513" r:id="rId2"/>
    <p:sldId id="730" r:id="rId3"/>
    <p:sldId id="1070" r:id="rId4"/>
    <p:sldId id="1071" r:id="rId5"/>
    <p:sldId id="1053" r:id="rId6"/>
    <p:sldId id="763" r:id="rId7"/>
    <p:sldId id="883" r:id="rId8"/>
    <p:sldId id="924" r:id="rId9"/>
    <p:sldId id="1055" r:id="rId10"/>
    <p:sldId id="1056" r:id="rId11"/>
    <p:sldId id="1057" r:id="rId12"/>
    <p:sldId id="1059" r:id="rId13"/>
    <p:sldId id="876" r:id="rId14"/>
    <p:sldId id="1058" r:id="rId15"/>
    <p:sldId id="759" r:id="rId16"/>
    <p:sldId id="788" r:id="rId17"/>
    <p:sldId id="790" r:id="rId18"/>
    <p:sldId id="927" r:id="rId19"/>
    <p:sldId id="928" r:id="rId20"/>
    <p:sldId id="929" r:id="rId21"/>
    <p:sldId id="886" r:id="rId22"/>
    <p:sldId id="792" r:id="rId23"/>
    <p:sldId id="881" r:id="rId24"/>
    <p:sldId id="930" r:id="rId25"/>
    <p:sldId id="795" r:id="rId26"/>
    <p:sldId id="959" r:id="rId27"/>
    <p:sldId id="931" r:id="rId28"/>
    <p:sldId id="812" r:id="rId29"/>
    <p:sldId id="960" r:id="rId30"/>
    <p:sldId id="808" r:id="rId31"/>
    <p:sldId id="961" r:id="rId32"/>
    <p:sldId id="932" r:id="rId33"/>
    <p:sldId id="919" r:id="rId34"/>
    <p:sldId id="933" r:id="rId35"/>
    <p:sldId id="962" r:id="rId36"/>
    <p:sldId id="963" r:id="rId37"/>
    <p:sldId id="920" r:id="rId38"/>
    <p:sldId id="1060" r:id="rId39"/>
    <p:sldId id="1061" r:id="rId40"/>
    <p:sldId id="291" r:id="rId41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15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86436" autoAdjust="0"/>
  </p:normalViewPr>
  <p:slideViewPr>
    <p:cSldViewPr snapToGrid="0" showGuides="1">
      <p:cViewPr varScale="1">
        <p:scale>
          <a:sx n="138" d="100"/>
          <a:sy n="138" d="100"/>
        </p:scale>
        <p:origin x="624" y="168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Cisco Networking Academy Program</a:t>
            </a:r>
          </a:p>
          <a:p>
            <a:r>
              <a:rPr lang="en-US" dirty="0"/>
              <a:t>CCNA 1</a:t>
            </a:r>
          </a:p>
          <a:p>
            <a:r>
              <a:rPr lang="en-US" dirty="0"/>
              <a:t>Module 2: Basic Switch and End Device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12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1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Cisco Networking Academy Program</a:t>
            </a:r>
          </a:p>
          <a:p>
            <a:r>
              <a:rPr lang="en-US" dirty="0"/>
              <a:t>Introduction to Networks v7.0</a:t>
            </a:r>
          </a:p>
          <a:p>
            <a:r>
              <a:rPr lang="en-US" dirty="0"/>
              <a:t>Module 2: Basic Switch and End Device Configuration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14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2.0.2 – What will I learn to do in the module?</a:t>
            </a:r>
            <a:endParaRPr lang="en-GB" b="0" dirty="0"/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91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Cisco IOS Access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16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Cisco IOS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Operating Systems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17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Cisco IOS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2.1.2 – GUI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18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Cisco IOS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2.1.3 – Purpose of an OS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7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Cisco IOS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2.1.4 – Access Methods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9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20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Cisco IOS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2.1.5 – Terminal Emulation Programs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2.1.6 – Check Your Understanding - Cisco IOS Access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79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22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2.2.1 – Primary Command Modes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4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23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2.2.2 – Configuration Mode and Subconfiguration Modes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9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2.2.3 – Video - IOS CLI Primary Command Modes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0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2.2.5 – Video - Navigate Between IOS Modes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2.2.6 – A Note About Syntax Checker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2.2.7 – Syntax Checker – Navigate Between IOS Modes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2.2.8 – Check Your Understanding - IOS Navigation</a:t>
            </a:r>
          </a:p>
        </p:txBody>
      </p:sp>
    </p:spTree>
    <p:extLst>
      <p:ext uri="{BB962C8B-B14F-4D97-AF65-F5344CB8AC3E}">
        <p14:creationId xmlns:p14="http://schemas.microsoft.com/office/powerpoint/2010/main" val="228475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1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2.3.1 – Basic IOS Command Structure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54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2.3.2 – IOS Command Syntax Check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51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2.3.2 – IOS Command Syntax Check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2.3.3 – IOS Help Features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46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2.3.4 – Video - Context Sensitive Help and Command Syntax Checker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65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2.3.5 – Hot Keys and Shortcuts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65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2.3.5 – Hot Keys and Shortcuts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0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2.3.5 – Hot Keys and Shortcuts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383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2.3.6 – Video - Hot Keys and Shortcuts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80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2.3.7 – Packet Tracer – Navigate the 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14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2.3.8 – Lab – Navigate the IOS by Using Tera Term for Console Connectivity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90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40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9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10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10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65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11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92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2: Basic Switch and End Device Configuration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Instructor Materials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Networks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Best Practices (Cont.) 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81877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2.2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Explain the differences between User EXEC mode and Privileged EXEC mode. You can write the switch prompts on the board and explain the prompts will display the current mode.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Why do you think the commands available in User EXEC mode are limited?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What are the differences between Privilege EXEC mode and Global Configuration mode?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Draw the different IOS mode prompts on the board and explain the differences between the configuration modes and how to tell which mode the switch is currently in. 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2.3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Draw the basic IOS command structure on the board and describe the syntax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What hot keys or shortcuts do you use on your computers? (F5 to refresh, Ctrl+C to copy, Ctrl+S to save etc.)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If possible, display the CLI of a switch and show the help feature for various commands.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8879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Best Practices (Cont.) 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81877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2.4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Explain the guidelines for naming a network device and why the default name should be changed.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Why would you want to encrypt all the passwords on a switch?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Why is a banner important to configure on a network device?</a:t>
            </a:r>
          </a:p>
          <a:p>
            <a:pPr marL="261937" lvl="2" indent="0" algn="thaiDist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2.5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What would be a disadvantage of reloading a switch?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What is the difference between the running-config and the startup-config?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If possible, walkthrough an example of capturing the running-config or startup-config to a text file. 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23488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Best Practices (Cont.) 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81877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2.6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Name some end devices that are configured with IP addresses. Why do they need to be configured with an IP address?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If available, show various network media such as Ethernet cables or fiber-optic cables and how they connect to a port on the switch. </a:t>
            </a:r>
          </a:p>
          <a:p>
            <a:pPr marL="261937" lvl="2" indent="0" algn="thaiDist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2.7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Have you ever configured your computer with a manual IP address?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Why do you need to use the </a:t>
            </a:r>
            <a:r>
              <a:rPr lang="en-US" b="1" dirty="0"/>
              <a:t>no shutdown </a:t>
            </a:r>
            <a:r>
              <a:rPr lang="en-US" dirty="0"/>
              <a:t>command on an interface?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2.8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Why is it important to test end-to-end connectivity?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3441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Introductions to Networks v7.0 (ITN)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2: Basic Switch and End Device 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0" y="685775"/>
            <a:ext cx="9006840" cy="1128717"/>
          </a:xfrm>
        </p:spPr>
        <p:txBody>
          <a:bodyPr/>
          <a:lstStyle/>
          <a:p>
            <a:pPr marL="188912" lvl="1" indent="0">
              <a:buNone/>
            </a:pPr>
            <a:r>
              <a:rPr lang="en-US" b="1" dirty="0"/>
              <a:t>Module Title</a:t>
            </a:r>
            <a:r>
              <a:rPr lang="en-US" dirty="0"/>
              <a:t>: Basic Switch and End Device Configuration</a:t>
            </a:r>
          </a:p>
          <a:p>
            <a:pPr marL="188912" lvl="1" indent="0">
              <a:buNone/>
            </a:pPr>
            <a:endParaRPr lang="en-US" b="1" dirty="0"/>
          </a:p>
          <a:p>
            <a:pPr marL="188912" lvl="1" indent="0">
              <a:buNone/>
            </a:pPr>
            <a:r>
              <a:rPr lang="en-US" b="1" dirty="0"/>
              <a:t>Module Objective</a:t>
            </a:r>
            <a:r>
              <a:rPr lang="en-US" dirty="0"/>
              <a:t>: Implement initial settings including passwords, IP addressing, and default gateway parameters on a network switch and end devices.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endParaRPr lang="en-US" sz="1150" dirty="0"/>
          </a:p>
          <a:p>
            <a:pPr marL="327818" lvl="2" indent="0">
              <a:buNone/>
            </a:pPr>
            <a:endParaRPr lang="en-US" sz="11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C07AB0-6822-FB4C-9445-25B1C20C9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00264"/>
              </p:ext>
            </p:extLst>
          </p:nvPr>
        </p:nvGraphicFramePr>
        <p:xfrm>
          <a:off x="690111" y="1949203"/>
          <a:ext cx="7456362" cy="2759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8181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3728181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134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Title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Objective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 dirty="0">
                          <a:effectLst/>
                        </a:rPr>
                        <a:t>Cisco IOS Access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Explain how to access a Cisco IOS device for configuration purposes.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 dirty="0">
                          <a:effectLst/>
                        </a:rPr>
                        <a:t>IOS Navigation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Explain how to navigate Cisco IOS to configure network devices.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16917477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The Command Structure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Describe the command structure of Cisco IOS software.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3668542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Basic Device Configuration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Configure a Cisco IOS device using CLI.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Save Configurations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Use IOS commands to save the running configuration.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Ports and Addresses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Explain how devices communicate across network media.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18444524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Configure IP Addressing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Configure a host device with an IP address.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46877670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Verify Connectivity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Verify connectivity between two end devices.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8605084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34003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2.1 Cisco IOS Access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Operating Systems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888396"/>
            <a:ext cx="3950857" cy="29679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Shell</a:t>
            </a:r>
            <a:r>
              <a:rPr lang="en-US" sz="1600" dirty="0"/>
              <a:t> - The user interface that allows users to request specific tasks from the computer. These requests can be made either through the CLI or GUI interfaces.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Kernel</a:t>
            </a:r>
            <a:r>
              <a:rPr lang="en-US" sz="1600" dirty="0"/>
              <a:t> - Communicates between the hardware and software of a computer and manages how hardware resources are used to meet software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Hardware</a:t>
            </a:r>
            <a:r>
              <a:rPr lang="en-US" sz="1600" dirty="0"/>
              <a:t> - The physical part of a computer including underlying electronics.</a:t>
            </a:r>
          </a:p>
          <a:p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C089F-8565-9F41-B04D-AD843C4D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97" y="798944"/>
            <a:ext cx="4673438" cy="2722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GUI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798944"/>
            <a:ext cx="3939626" cy="37359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GUI allows the user to interact with the system using an environment of graphical icons, menus, and windows.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GUI is more user-friendly and requires less knowledge of the underlying command structure that controls the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Examples of these are: Windows, macOS, Linux KDE, Apple iOS and Android.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GUIs can fail, crash, or simply not operate as specified. For these reasons, network devices are typically accessed through a CLI.</a:t>
            </a:r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DEAEA9-9EB4-0945-AFC7-F32A24E8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71" y="1179476"/>
            <a:ext cx="4640912" cy="27845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46644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Purpose of an OS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925513"/>
            <a:ext cx="3939626" cy="1612619"/>
          </a:xfrm>
        </p:spPr>
        <p:txBody>
          <a:bodyPr/>
          <a:lstStyle/>
          <a:p>
            <a:pPr marL="0" indent="0">
              <a:spcAft>
                <a:spcPts val="100"/>
              </a:spcAft>
              <a:buNone/>
            </a:pPr>
            <a:r>
              <a:rPr lang="en-US" dirty="0"/>
              <a:t>PC operating system enables a user to do the following:</a:t>
            </a:r>
          </a:p>
          <a:p>
            <a:pPr lvl="1">
              <a:spcAft>
                <a:spcPts val="100"/>
              </a:spcAft>
            </a:pPr>
            <a:r>
              <a:rPr lang="en-US" sz="1600" dirty="0"/>
              <a:t>Use a mouse to make selections and run programs</a:t>
            </a:r>
          </a:p>
          <a:p>
            <a:pPr lvl="1">
              <a:spcAft>
                <a:spcPts val="100"/>
              </a:spcAft>
            </a:pPr>
            <a:r>
              <a:rPr lang="en-US" sz="1600" dirty="0"/>
              <a:t>Enter text and text-based commands</a:t>
            </a:r>
          </a:p>
          <a:p>
            <a:pPr lvl="1">
              <a:spcAft>
                <a:spcPts val="100"/>
              </a:spcAft>
            </a:pPr>
            <a:r>
              <a:rPr lang="en-US" sz="1600" dirty="0"/>
              <a:t>View output on a monitor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D1440-8B72-004C-856F-8B0CCDB5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639" y="3277329"/>
            <a:ext cx="4572000" cy="47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A273-C28D-844C-96D6-C04B52B686ED}"/>
              </a:ext>
            </a:extLst>
          </p:cNvPr>
          <p:cNvSpPr txBox="1"/>
          <p:nvPr/>
        </p:nvSpPr>
        <p:spPr>
          <a:xfrm>
            <a:off x="4651513" y="925513"/>
            <a:ext cx="420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CLI-based network operating system enables a network technician to do the following: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 a keyboard to run CLI-based network programs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 a keyboard to enter text and text-based commands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View output on a monitor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56AB7-B6FD-7C4A-AE93-5B970B9CD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18" y="2605368"/>
            <a:ext cx="3035165" cy="1821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67806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Access Methods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145357" y="823049"/>
            <a:ext cx="3939626" cy="38483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Console</a:t>
            </a:r>
            <a:r>
              <a:rPr lang="en-US" dirty="0"/>
              <a:t> – A physical management port used to access a device in order to provide maintenance, such as performing the initial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Secure Shell (SSH) </a:t>
            </a:r>
            <a:r>
              <a:rPr lang="en-US" dirty="0"/>
              <a:t>– Establishes a secure remote CLI connection to a device, through a virtual interface, over a network. (</a:t>
            </a:r>
            <a:r>
              <a:rPr lang="en-US" sz="1400" dirty="0"/>
              <a:t>Note: This is the recommended method for remotely connecting to a device.)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Telnet</a:t>
            </a:r>
            <a:r>
              <a:rPr lang="en-US" dirty="0"/>
              <a:t> – Establishes an insecure remote CLI connection to a device over the network. </a:t>
            </a:r>
            <a:r>
              <a:rPr lang="en-US" sz="1400" dirty="0"/>
              <a:t>(Note: User authentication, passwords and commands are sent over the network in plaintext.) </a:t>
            </a:r>
          </a:p>
          <a:p>
            <a:endParaRPr lang="en-US" dirty="0"/>
          </a:p>
        </p:txBody>
      </p:sp>
      <p:pic>
        <p:nvPicPr>
          <p:cNvPr id="1030" name="Picture 6" descr="Computer, Utp, Network, Cisco, Color, Jack, Electronics">
            <a:extLst>
              <a:ext uri="{FF2B5EF4-FFF2-40B4-BE49-F238E27FC236}">
                <a16:creationId xmlns:a16="http://schemas.microsoft.com/office/drawing/2014/main" id="{4C65664B-D975-564C-9CD3-D54002E3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719" y="420168"/>
            <a:ext cx="2255201" cy="16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>
            <a:extLst>
              <a:ext uri="{FF2B5EF4-FFF2-40B4-BE49-F238E27FC236}">
                <a16:creationId xmlns:a16="http://schemas.microsoft.com/office/drawing/2014/main" id="{278A32F5-A519-9740-94B3-F014EAE8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4" y="2455883"/>
            <a:ext cx="4805378" cy="20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4207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r>
              <a:rPr lang="en-US" dirty="0"/>
              <a:t>Instructor Materials – Module 2 Planning Guide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808180"/>
            <a:ext cx="8832388" cy="31939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This PowerPoint deck is divided in two parts: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Instructor Planning Guide</a:t>
            </a:r>
            <a:endParaRPr lang="en-CA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Information to help you become familiar with the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Teaching aids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Instructor Class 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Optional slides that you can use in the classroom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Begins on slide #13</a:t>
            </a:r>
          </a:p>
          <a:p>
            <a:pPr marL="142875" lvl="1" indent="0" algn="ctr">
              <a:buNone/>
            </a:pPr>
            <a:r>
              <a:rPr lang="en-CA" sz="1600" b="1" dirty="0"/>
              <a:t>Note</a:t>
            </a:r>
            <a:r>
              <a:rPr lang="en-CA" sz="1600" dirty="0"/>
              <a:t>: Remove the Planning Guide from this presentation before sharing with anyone.</a:t>
            </a:r>
          </a:p>
          <a:p>
            <a:pPr marL="0" indent="0">
              <a:buNone/>
            </a:pPr>
            <a:r>
              <a:rPr lang="en-CA" sz="1600" b="1" dirty="0">
                <a:solidFill>
                  <a:schemeClr val="accent4"/>
                </a:solidFill>
              </a:rPr>
              <a:t>For additional help and resources go to the Instructor Home Page and Course Resources for this course. </a:t>
            </a:r>
            <a:r>
              <a:rPr lang="en-US" sz="1600" b="1" dirty="0">
                <a:solidFill>
                  <a:schemeClr val="accent4"/>
                </a:solidFill>
              </a:rPr>
              <a:t>You also can visit the professional development site on netacad.com, the official Cisco Networking Academy Facebook page, or Instructor Only FB group.</a:t>
            </a:r>
            <a:endParaRPr lang="en-CA" sz="1600" b="1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Terminal Emulation Programs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145357" y="823049"/>
            <a:ext cx="8710408" cy="11250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Terminal emulation programs are used to connect to a network device by either a console port or by an SSH/Telnet connection.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There are several terminal emulation programs to chose from such as PuTTY, Tera Term and SecureCRT. </a:t>
            </a:r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0AF5D8-D9EB-024A-817B-C5DEB024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12" y="2255384"/>
            <a:ext cx="2353048" cy="23183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4A3A789-DD45-614B-B429-DF1B86DEE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782" y="2255384"/>
            <a:ext cx="4091609" cy="2297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1620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31464" cy="92964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2.2 IOS Navigation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dirty="0"/>
            </a:br>
            <a:r>
              <a:rPr lang="en-US" altLang="en-US" dirty="0"/>
              <a:t>Primary Command Modes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2435" y="798944"/>
            <a:ext cx="3085941" cy="1574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User EXEC Mode: </a:t>
            </a:r>
          </a:p>
          <a:p>
            <a:pPr lvl="1"/>
            <a:r>
              <a:rPr lang="en-US" dirty="0"/>
              <a:t>Allows access to only a limited number of basic monitoring commands</a:t>
            </a:r>
          </a:p>
          <a:p>
            <a:pPr lvl="1"/>
            <a:r>
              <a:rPr lang="en-US" dirty="0"/>
              <a:t>Identified by the CLI prompt that ends with the &gt; symbol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2D0F156-D90C-5047-9BB3-63A540FE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34" y="2575244"/>
            <a:ext cx="3085941" cy="157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Privileged EXEC Mode: </a:t>
            </a:r>
          </a:p>
          <a:p>
            <a:pPr lvl="1"/>
            <a:r>
              <a:rPr lang="en-US" dirty="0"/>
              <a:t>Allows access to all commands and features</a:t>
            </a:r>
          </a:p>
          <a:p>
            <a:pPr lvl="1"/>
            <a:r>
              <a:rPr lang="en-US" dirty="0"/>
              <a:t>Identified by the CLI prompt that ends with the # symbol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52C8CA-3845-FE4F-BF60-6D89C2D6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694" y="988595"/>
            <a:ext cx="2121408" cy="694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62851-51F3-B34C-8669-3E72C60F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948" y="1448758"/>
            <a:ext cx="2120900" cy="69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A0C0C3-E181-E84E-9208-4792B7E7C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994" y="2898392"/>
            <a:ext cx="21336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A24282-3258-8243-BECA-D55102259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994" y="3362546"/>
            <a:ext cx="2133600" cy="64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72705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dirty="0"/>
            </a:br>
            <a:r>
              <a:rPr lang="en-US" altLang="en-US" dirty="0"/>
              <a:t>Configuration Mode and Subconfiguration Modes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EA599-9EF6-BE44-900E-A2949CF66B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3518" y="1238227"/>
            <a:ext cx="3235526" cy="3433526"/>
          </a:xfrm>
        </p:spPr>
        <p:txBody>
          <a:bodyPr/>
          <a:lstStyle/>
          <a:p>
            <a:pPr marL="0" indent="0">
              <a:spcAft>
                <a:spcPts val="100"/>
              </a:spcAft>
              <a:buNone/>
            </a:pPr>
            <a:r>
              <a:rPr lang="en-US" sz="1600" b="1" dirty="0"/>
              <a:t>Global Configuration Mode:</a:t>
            </a:r>
          </a:p>
          <a:p>
            <a:pPr lvl="1">
              <a:spcAft>
                <a:spcPts val="100"/>
              </a:spcAft>
            </a:pPr>
            <a:r>
              <a:rPr lang="en-US" sz="1600" dirty="0"/>
              <a:t>Used to access configuration options on the device </a:t>
            </a:r>
          </a:p>
          <a:p>
            <a:pPr marL="142875" lvl="1" indent="0"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600" b="1" dirty="0"/>
              <a:t>Line Configuration Mode: </a:t>
            </a:r>
          </a:p>
          <a:p>
            <a:pPr lvl="1"/>
            <a:r>
              <a:rPr lang="en-US" sz="1600" dirty="0"/>
              <a:t>Used to configure console, SSH, Telnet or AUX access</a:t>
            </a:r>
          </a:p>
          <a:p>
            <a:pPr marL="142875" lvl="1" indent="0"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600" b="1" dirty="0"/>
              <a:t>Interface Configuration Mode: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Used to configure a switch port or router interface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66FC2-4F98-F245-A162-5BB7C588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82" y="1422306"/>
            <a:ext cx="28575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4C97E-6654-054B-91B6-B1B5807F4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982" y="2598189"/>
            <a:ext cx="28575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EA0E3-6FD1-244C-9DE6-99BF741C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982" y="3774073"/>
            <a:ext cx="2857500" cy="774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42252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8872"/>
            <a:ext cx="9144000" cy="592921"/>
          </a:xfrm>
        </p:spPr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sz="1600" dirty="0"/>
            </a:br>
            <a:r>
              <a:rPr lang="en-US" altLang="en-US" dirty="0"/>
              <a:t>Video – IOS CLI Primary Command Modes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D26DA6-0FF9-5641-9731-B0A4BDCFD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video will cover the following: </a:t>
            </a:r>
          </a:p>
          <a:p>
            <a:pPr lvl="1"/>
            <a:r>
              <a:rPr lang="en-US" sz="1500" dirty="0"/>
              <a:t>User EXEC mode</a:t>
            </a:r>
          </a:p>
          <a:p>
            <a:pPr lvl="1"/>
            <a:r>
              <a:rPr lang="en-US" sz="1500" dirty="0"/>
              <a:t>Privilege EXEC mode</a:t>
            </a:r>
          </a:p>
          <a:p>
            <a:pPr lvl="1"/>
            <a:r>
              <a:rPr lang="en-US" sz="1500" dirty="0"/>
              <a:t>Global Config mode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427509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sz="1600" dirty="0"/>
            </a:br>
            <a:r>
              <a:rPr lang="en-US" altLang="en-US" dirty="0"/>
              <a:t>Navigation Between IOS Modes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4096002" cy="3675778"/>
          </a:xfrm>
        </p:spPr>
        <p:txBody>
          <a:bodyPr/>
          <a:lstStyle/>
          <a:p>
            <a:r>
              <a:rPr lang="en-US" b="1" dirty="0"/>
              <a:t>Privileged EXEC Mode:</a:t>
            </a:r>
          </a:p>
          <a:p>
            <a:pPr lvl="1">
              <a:spcAft>
                <a:spcPts val="400"/>
              </a:spcAft>
            </a:pPr>
            <a:r>
              <a:rPr lang="en-US" dirty="0"/>
              <a:t>To move from user EXEC mode to privilege EXEC mode, use the </a:t>
            </a:r>
            <a:r>
              <a:rPr lang="en-US" b="1" dirty="0"/>
              <a:t>enabled </a:t>
            </a:r>
            <a:r>
              <a:rPr lang="en-US" dirty="0"/>
              <a:t>command.</a:t>
            </a:r>
            <a:endParaRPr lang="en-US" b="1" dirty="0"/>
          </a:p>
          <a:p>
            <a:r>
              <a:rPr lang="en-US" b="1" dirty="0"/>
              <a:t>Global Configuration Mode: </a:t>
            </a:r>
          </a:p>
          <a:p>
            <a:pPr lvl="1"/>
            <a:r>
              <a:rPr lang="en-US" dirty="0"/>
              <a:t>To move in and out of global configuration mode, use the </a:t>
            </a:r>
            <a:r>
              <a:rPr lang="en-US" b="1" dirty="0"/>
              <a:t>configure terminal </a:t>
            </a:r>
            <a:r>
              <a:rPr lang="en-US" dirty="0"/>
              <a:t>command. To return to privilege EXEC mode, use the </a:t>
            </a:r>
            <a:r>
              <a:rPr lang="en-US" b="1" dirty="0"/>
              <a:t>exit</a:t>
            </a:r>
            <a:r>
              <a:rPr lang="en-US" dirty="0"/>
              <a:t> command. </a:t>
            </a:r>
          </a:p>
          <a:p>
            <a:r>
              <a:rPr lang="en-US" b="1" dirty="0"/>
              <a:t>Line Configuration Mode: </a:t>
            </a:r>
          </a:p>
          <a:p>
            <a:pPr lvl="1"/>
            <a:r>
              <a:rPr lang="en-US" dirty="0"/>
              <a:t>To move in and out of line configuration mode, use the </a:t>
            </a:r>
            <a:r>
              <a:rPr lang="en-US" b="1" dirty="0"/>
              <a:t>line </a:t>
            </a:r>
            <a:r>
              <a:rPr lang="en-US" dirty="0"/>
              <a:t>command followed by the management line type. To return to global configuration mode, use the </a:t>
            </a:r>
            <a:r>
              <a:rPr lang="en-US" b="1" dirty="0"/>
              <a:t>exit</a:t>
            </a:r>
            <a:r>
              <a:rPr lang="en-US" dirty="0"/>
              <a:t> command.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3A149-BACA-2349-9D11-C0BE82F3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61" y="1019733"/>
            <a:ext cx="29083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9FD8A-05C8-D44A-8F30-79A483FB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36" y="2120447"/>
            <a:ext cx="2991751" cy="557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DB018-9109-864C-B0B8-85608C19A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62" y="3528446"/>
            <a:ext cx="3009900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83012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sz="1600" dirty="0"/>
            </a:br>
            <a:r>
              <a:rPr lang="en-US" altLang="en-US" dirty="0"/>
              <a:t>Navigation Between IOS Modes (Cont.)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4244686" cy="292864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Subconfiguration</a:t>
            </a:r>
            <a:r>
              <a:rPr lang="en-US" b="1" dirty="0"/>
              <a:t> Modes: </a:t>
            </a:r>
          </a:p>
          <a:p>
            <a:pPr lvl="1"/>
            <a:r>
              <a:rPr lang="en-US" dirty="0"/>
              <a:t>To move out of any subconfiguration mode to get back to global configuration mode, use the </a:t>
            </a:r>
            <a:r>
              <a:rPr lang="en-US" b="1" dirty="0"/>
              <a:t>exit</a:t>
            </a:r>
            <a:r>
              <a:rPr lang="en-US" b="1" i="1" dirty="0"/>
              <a:t> </a:t>
            </a:r>
            <a:r>
              <a:rPr lang="en-US" dirty="0"/>
              <a:t>command. To return to privilege EXEC mode, use the </a:t>
            </a:r>
            <a:r>
              <a:rPr lang="en-US" b="1" dirty="0"/>
              <a:t>end</a:t>
            </a:r>
            <a:r>
              <a:rPr lang="en-US" dirty="0"/>
              <a:t> command or key combination </a:t>
            </a:r>
            <a:r>
              <a:rPr lang="en-US" b="1" dirty="0"/>
              <a:t>Ctrl +Z</a:t>
            </a:r>
            <a:r>
              <a:rPr lang="en-US" dirty="0"/>
              <a:t>. </a:t>
            </a:r>
          </a:p>
          <a:p>
            <a:pPr marL="142875" lvl="1" indent="0">
              <a:buNone/>
            </a:pPr>
            <a:endParaRPr lang="en-US" dirty="0"/>
          </a:p>
          <a:p>
            <a:pPr lvl="1"/>
            <a:r>
              <a:rPr lang="en-US" dirty="0"/>
              <a:t>To move directly from one subconfiguration mode to another, type in the desired subconfiguration mode command. In the example, the command prompt changes from </a:t>
            </a:r>
            <a:r>
              <a:rPr lang="en-US" b="1" dirty="0"/>
              <a:t>(config-line)# </a:t>
            </a:r>
            <a:r>
              <a:rPr lang="en-US" dirty="0"/>
              <a:t>to </a:t>
            </a:r>
            <a:r>
              <a:rPr lang="en-US" b="1" dirty="0"/>
              <a:t>(config-if)#</a:t>
            </a:r>
            <a:r>
              <a:rPr lang="en-US" dirty="0"/>
              <a:t>. 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61F0-3B51-F447-AF31-ED425915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978" y="1649731"/>
            <a:ext cx="37846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61373-4A92-7647-872A-CA2E86F9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978" y="2983119"/>
            <a:ext cx="3784600" cy="44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33383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dirty="0"/>
            </a:br>
            <a:r>
              <a:rPr lang="en-US" altLang="en-US" dirty="0"/>
              <a:t>Video – Navigation Between IOS Modes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879D50B-6D7A-D347-8410-C647A9148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video will cover the following: </a:t>
            </a:r>
          </a:p>
          <a:p>
            <a:pPr lvl="1"/>
            <a:r>
              <a:rPr lang="en-US" sz="1500" dirty="0"/>
              <a:t>enable</a:t>
            </a:r>
          </a:p>
          <a:p>
            <a:pPr lvl="1"/>
            <a:r>
              <a:rPr lang="en-US" sz="1500" dirty="0"/>
              <a:t>disable</a:t>
            </a:r>
          </a:p>
          <a:p>
            <a:pPr lvl="1"/>
            <a:r>
              <a:rPr lang="en-US" sz="1500" dirty="0"/>
              <a:t>configure terminal</a:t>
            </a:r>
          </a:p>
          <a:p>
            <a:pPr lvl="1"/>
            <a:r>
              <a:rPr lang="en-US" sz="1500" dirty="0"/>
              <a:t>exit</a:t>
            </a:r>
          </a:p>
          <a:p>
            <a:pPr lvl="1"/>
            <a:r>
              <a:rPr lang="en-US" sz="1500" dirty="0"/>
              <a:t>end</a:t>
            </a:r>
          </a:p>
          <a:p>
            <a:pPr lvl="1"/>
            <a:r>
              <a:rPr lang="en-US" sz="1500" dirty="0"/>
              <a:t>Control + Z on keyboard</a:t>
            </a:r>
          </a:p>
          <a:p>
            <a:pPr lvl="1"/>
            <a:r>
              <a:rPr lang="en-US" sz="1500" dirty="0"/>
              <a:t>Other commands to enter sub configuration modes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87780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31464" cy="91948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2.3 The Command Structure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69368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Basic IOS Command Structure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0099" y="3123949"/>
            <a:ext cx="7543801" cy="12015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Keyword</a:t>
            </a:r>
            <a:r>
              <a:rPr lang="en-US" dirty="0"/>
              <a:t> – </a:t>
            </a:r>
            <a:r>
              <a:rPr lang="en-US" sz="1400" dirty="0"/>
              <a:t>This is a specific parameter defined in the operating system (in the figure, </a:t>
            </a:r>
            <a:r>
              <a:rPr lang="en-US" sz="1400" b="1" dirty="0"/>
              <a:t>ip protocols</a:t>
            </a:r>
            <a:r>
              <a:rPr lang="en-US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Argument</a:t>
            </a:r>
            <a:r>
              <a:rPr lang="en-US" dirty="0"/>
              <a:t> - </a:t>
            </a:r>
            <a:r>
              <a:rPr lang="en-US" sz="1400" dirty="0"/>
              <a:t>This is not predefined; it is a value or variable defined by the user (in the figure, </a:t>
            </a:r>
            <a:r>
              <a:rPr lang="en-US" sz="1400" b="1" dirty="0"/>
              <a:t>192.168.10.5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C5DF7-E4C5-654F-89C0-5DF1D6C2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818033"/>
            <a:ext cx="5219700" cy="210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541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r>
              <a:rPr lang="en-US" dirty="0"/>
              <a:t>To facilitate learning, the following features within the GUI may be included in this module: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r>
              <a:rPr lang="en-US" dirty="0"/>
              <a:t>What to Expect in this Module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EE699F-A87C-2246-9235-C1DFDF6B2651}"/>
              </a:ext>
            </a:extLst>
          </p:cNvPr>
          <p:cNvGraphicFramePr>
            <a:graphicFrameLocks noGrp="1"/>
          </p:cNvGraphicFramePr>
          <p:nvPr/>
        </p:nvGraphicFramePr>
        <p:xfrm>
          <a:off x="301658" y="1145310"/>
          <a:ext cx="8557528" cy="300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8">
                  <a:extLst>
                    <a:ext uri="{9D8B030D-6E8A-4147-A177-3AD203B41FA5}">
                      <a16:colId xmlns:a16="http://schemas.microsoft.com/office/drawing/2014/main" val="200107645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0602"/>
                  </a:ext>
                </a:extLst>
              </a:tr>
              <a:tr h="331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Expose learners to new skills and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35149"/>
                  </a:ext>
                </a:extLst>
              </a:tr>
              <a:tr h="37941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Videos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Expose learners to new skills and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7650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 Your Understanding(CYU)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topic online quiz to help learners gauge content understanding.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8605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Interactive Activities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variety of formats to help learners gauge content 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0354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Syntax Checker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simulations that expose learners to Cisco command line to practice configuration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31658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 Activity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and modeling activities designed to explore, acquire, reinforce, and expand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315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IOS Command Syntax Check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0560" y="798944"/>
            <a:ext cx="7518399" cy="115177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 command might require one or more arguments. To determine the keywords and arguments required for a command, refer to the command syntax. </a:t>
            </a:r>
          </a:p>
          <a:p>
            <a:pPr lvl="1"/>
            <a:r>
              <a:rPr lang="en-US" sz="1600" dirty="0"/>
              <a:t>Boldface text indicates commands and keywords that are entered as shown. </a:t>
            </a:r>
          </a:p>
          <a:p>
            <a:pPr lvl="1"/>
            <a:r>
              <a:rPr lang="en-US" sz="1600" dirty="0"/>
              <a:t>Italic text indicates an argument for which the user provides the value.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EF1640-8E09-B446-B06E-259AF15A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63771"/>
              </p:ext>
            </p:extLst>
          </p:nvPr>
        </p:nvGraphicFramePr>
        <p:xfrm>
          <a:off x="1195214" y="2177571"/>
          <a:ext cx="6469090" cy="2327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81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5370809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183316">
                <a:tc>
                  <a:txBody>
                    <a:bodyPr/>
                    <a:lstStyle/>
                    <a:p>
                      <a:r>
                        <a:rPr lang="en-US" sz="1200" dirty="0"/>
                        <a:t>Convention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308073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boldface</a:t>
                      </a:r>
                      <a:endParaRPr lang="en-US" sz="12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Boldface text indicates commands and keywords that you enter literally as shown.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30807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i="1">
                          <a:effectLst/>
                        </a:rPr>
                        <a:t>italics</a:t>
                      </a:r>
                      <a:endParaRPr lang="en-US" sz="120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Italic text indicates arguments for which you supply values.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308073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effectLst/>
                        </a:rPr>
                        <a:t>[</a:t>
                      </a:r>
                      <a:r>
                        <a:rPr lang="en-US" sz="1200" b="0">
                          <a:effectLst/>
                        </a:rPr>
                        <a:t>x</a:t>
                      </a:r>
                      <a:r>
                        <a:rPr lang="en-US" sz="1200" b="1">
                          <a:effectLst/>
                        </a:rPr>
                        <a:t>]</a:t>
                      </a:r>
                      <a:endParaRPr lang="en-US" sz="120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effectLst/>
                        </a:rPr>
                        <a:t>Square brackets indicate an optional element (keyword or argument).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  <a:tr h="331663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effectLst/>
                        </a:rPr>
                        <a:t>{</a:t>
                      </a:r>
                      <a:r>
                        <a:rPr lang="en-US" sz="1200" b="0">
                          <a:effectLst/>
                        </a:rPr>
                        <a:t>x</a:t>
                      </a:r>
                      <a:r>
                        <a:rPr lang="en-US" sz="1200" b="1">
                          <a:effectLst/>
                        </a:rPr>
                        <a:t>}</a:t>
                      </a:r>
                      <a:endParaRPr lang="en-US" sz="120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effectLst/>
                        </a:rPr>
                        <a:t>Braces indicate a required element (keyword or argument).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8577270"/>
                  </a:ext>
                </a:extLst>
              </a:tr>
              <a:tr h="552495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effectLst/>
                        </a:rPr>
                        <a:t>[</a:t>
                      </a:r>
                      <a:r>
                        <a:rPr lang="en-US" sz="1200" b="0">
                          <a:effectLst/>
                        </a:rPr>
                        <a:t>x</a:t>
                      </a:r>
                      <a:r>
                        <a:rPr lang="en-US" sz="1200" b="1">
                          <a:effectLst/>
                        </a:rPr>
                        <a:t> {</a:t>
                      </a:r>
                      <a:r>
                        <a:rPr lang="en-US" sz="1200" b="0">
                          <a:effectLst/>
                        </a:rPr>
                        <a:t>y </a:t>
                      </a:r>
                      <a:r>
                        <a:rPr lang="en-US" sz="1200" b="1">
                          <a:effectLst/>
                        </a:rPr>
                        <a:t>| </a:t>
                      </a:r>
                      <a:r>
                        <a:rPr lang="en-US" sz="1200" b="0">
                          <a:effectLst/>
                        </a:rPr>
                        <a:t>z </a:t>
                      </a:r>
                      <a:r>
                        <a:rPr lang="en-US" sz="1200" b="1">
                          <a:effectLst/>
                        </a:rPr>
                        <a:t>}]</a:t>
                      </a:r>
                      <a:endParaRPr lang="en-US" sz="120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Braces and vertical lines within square brackets indicate a required choice within an optional element. Spaces are used to clearly delineate parts of the command.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2497077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8814508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IOS Command Syntax Check (Cont.)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7040" y="810994"/>
            <a:ext cx="7724140" cy="435515"/>
          </a:xfrm>
        </p:spPr>
        <p:txBody>
          <a:bodyPr/>
          <a:lstStyle/>
          <a:p>
            <a:r>
              <a:rPr lang="en-US" dirty="0"/>
              <a:t>The command syntax provides the pattern, or format, that must be used when entering a command.</a:t>
            </a:r>
            <a:endParaRPr lang="en-US" i="1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13B8143-D541-D34B-B488-356F18766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" y="1539328"/>
            <a:ext cx="4124960" cy="91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command is </a:t>
            </a:r>
            <a:r>
              <a:rPr lang="en-US" b="1" dirty="0"/>
              <a:t>ping</a:t>
            </a:r>
            <a:r>
              <a:rPr lang="en-US" dirty="0"/>
              <a:t> and the user-defined argument is the </a:t>
            </a:r>
            <a:r>
              <a:rPr lang="en-US" i="1" dirty="0" err="1"/>
              <a:t>ip</a:t>
            </a:r>
            <a:r>
              <a:rPr lang="en-US" i="1" dirty="0"/>
              <a:t>-address</a:t>
            </a:r>
            <a:r>
              <a:rPr lang="en-US" dirty="0"/>
              <a:t> of the destination device. For example, </a:t>
            </a:r>
            <a:r>
              <a:rPr lang="en-US" b="1" dirty="0"/>
              <a:t>ping 10.10.10.5</a:t>
            </a:r>
            <a:r>
              <a:rPr lang="en-US" dirty="0"/>
              <a:t>.</a:t>
            </a:r>
          </a:p>
          <a:p>
            <a:endParaRPr lang="en-US" i="1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9F58B2-0EF4-F34B-927B-FE08C36D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" y="2571750"/>
            <a:ext cx="3860800" cy="96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command is </a:t>
            </a:r>
            <a:r>
              <a:rPr lang="en-US" b="1" dirty="0"/>
              <a:t>traceroute</a:t>
            </a:r>
            <a:r>
              <a:rPr lang="en-US" dirty="0"/>
              <a:t> and the user-defined argument is the </a:t>
            </a:r>
            <a:r>
              <a:rPr lang="en-US" i="1" dirty="0" err="1"/>
              <a:t>ip</a:t>
            </a:r>
            <a:r>
              <a:rPr lang="en-US" i="1" dirty="0"/>
              <a:t>-address</a:t>
            </a:r>
            <a:r>
              <a:rPr lang="en-US" dirty="0"/>
              <a:t> of the destination device. For example, </a:t>
            </a:r>
            <a:r>
              <a:rPr lang="en-US" b="1" dirty="0"/>
              <a:t>traceroute 192.168.254.254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98B5B-2456-0C40-99DF-246F3AEEF0F3}"/>
              </a:ext>
            </a:extLst>
          </p:cNvPr>
          <p:cNvSpPr txBox="1"/>
          <p:nvPr/>
        </p:nvSpPr>
        <p:spPr>
          <a:xfrm>
            <a:off x="362350" y="3659497"/>
            <a:ext cx="78566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SzPct val="90000"/>
              <a:buFont typeface="Wingdings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</a:rPr>
              <a:t>If a command is complex with multiple arguments, you may see it represented like this: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7B515-A62C-4647-8773-F21750D8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80" y="1694878"/>
            <a:ext cx="29718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CC989-9291-8144-A17B-A5F6191D9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080" y="2777029"/>
            <a:ext cx="29591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622BB-7278-3F4D-828E-B1AE378C8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98" y="4103630"/>
            <a:ext cx="6400800" cy="420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70807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IOS Help Features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5759" y="798944"/>
            <a:ext cx="7406641" cy="58281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IOS has two forms of help available: context-sensitive help and command syntax check.</a:t>
            </a:r>
          </a:p>
          <a:p>
            <a:pPr marL="261937" lvl="2" indent="0">
              <a:buNone/>
            </a:pPr>
            <a:endParaRPr lang="en-US" dirty="0"/>
          </a:p>
          <a:p>
            <a:pPr marL="261937" lvl="2" indent="0">
              <a:buNone/>
            </a:pPr>
            <a:endParaRPr lang="en-US" dirty="0"/>
          </a:p>
          <a:p>
            <a:endParaRPr lang="en-US" dirty="0"/>
          </a:p>
          <a:p>
            <a:endParaRPr lang="en-US" altLang="ja-JP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7E77DC-6EC5-C740-A91D-90AA88B5D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59" y="1453572"/>
            <a:ext cx="4206241" cy="201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Context-sensitive help enables you to quickly find answers to these questions:</a:t>
            </a:r>
          </a:p>
          <a:p>
            <a:pPr lvl="2"/>
            <a:r>
              <a:rPr lang="en-US" dirty="0"/>
              <a:t>Which commands are available in each command mode?</a:t>
            </a:r>
          </a:p>
          <a:p>
            <a:pPr lvl="2"/>
            <a:r>
              <a:rPr lang="en-US" dirty="0"/>
              <a:t>Which commands start with specific characters or group of characters?</a:t>
            </a:r>
          </a:p>
          <a:p>
            <a:pPr lvl="2"/>
            <a:r>
              <a:rPr lang="en-US" dirty="0"/>
              <a:t>Which arguments and keywords are available to particular commands?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ECCD72D-1F69-3241-8248-C477E21A6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61" y="1453572"/>
            <a:ext cx="3535680" cy="181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Command syntax check verifies that a valid command was entered by the user. </a:t>
            </a:r>
          </a:p>
          <a:p>
            <a:pPr lvl="2"/>
            <a:r>
              <a:rPr lang="en-US" dirty="0"/>
              <a:t>If the interpreter cannot understand the command being entered, it will provide feedback describing what is wrong with the command.</a:t>
            </a:r>
          </a:p>
          <a:p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42013-82B1-204A-A187-92F88CF95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99" y="3563781"/>
            <a:ext cx="2743200" cy="44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5D835-D284-C64C-8128-9D0E859F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1" y="3563781"/>
            <a:ext cx="2743200" cy="445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23211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The Command Structure</a:t>
            </a:r>
            <a:br>
              <a:rPr lang="en-US" altLang="en-US" dirty="0"/>
            </a:br>
            <a:r>
              <a:rPr lang="en-US" altLang="en-US" dirty="0"/>
              <a:t>Video – Context Sensitive Help and Command Syntax Checker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253261-DB79-E748-B9A7-9E22033D33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video will cover the following: </a:t>
            </a:r>
          </a:p>
          <a:p>
            <a:pPr lvl="1"/>
            <a:r>
              <a:rPr lang="en-US" sz="1500" dirty="0"/>
              <a:t>Use the help command in user EXEC, privileged EXEC, and global config mode</a:t>
            </a:r>
          </a:p>
          <a:p>
            <a:pPr lvl="1"/>
            <a:r>
              <a:rPr lang="en-US" sz="1500" dirty="0"/>
              <a:t>Finish commands and arguments with the help command</a:t>
            </a:r>
          </a:p>
          <a:p>
            <a:pPr lvl="1"/>
            <a:r>
              <a:rPr lang="en-US" sz="1500" dirty="0"/>
              <a:t>Use the command syntax checker to fix syntax errors and incomplete commands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37320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Hot Keys and Shortcuts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0399" y="852663"/>
            <a:ext cx="8107681" cy="14638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IOS CLI provides hot keys and shortcuts that make configuring, monitoring, and troubleshooting easier.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Commands and keywords can be shortened to the minimum number of characters that identify a unique selection. For example, the </a:t>
            </a:r>
            <a:r>
              <a:rPr lang="en-US" sz="1600" b="1" dirty="0"/>
              <a:t>configure</a:t>
            </a:r>
            <a:r>
              <a:rPr lang="en-US" sz="1600" dirty="0"/>
              <a:t> command can be shortened to </a:t>
            </a:r>
            <a:r>
              <a:rPr lang="en-US" sz="1600" b="1" dirty="0"/>
              <a:t>conf</a:t>
            </a:r>
            <a:r>
              <a:rPr lang="en-US" sz="1600" dirty="0"/>
              <a:t> because </a:t>
            </a:r>
            <a:r>
              <a:rPr lang="en-US" sz="1600" b="1" dirty="0"/>
              <a:t>configure</a:t>
            </a:r>
            <a:r>
              <a:rPr lang="en-US" sz="1600" dirty="0"/>
              <a:t> is the only command that begins with </a:t>
            </a:r>
            <a:r>
              <a:rPr lang="en-US" sz="1600" b="1" dirty="0"/>
              <a:t>conf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01AB2-104C-D94E-AE37-A95B7349F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020" y="2571750"/>
            <a:ext cx="27178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A3EFC-521E-2F4F-B03D-C10C9DA9E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250" y="3401060"/>
            <a:ext cx="48895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82630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Hot Keys and Shortcuts (Cont.)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0399" y="852663"/>
            <a:ext cx="8107681" cy="346217"/>
          </a:xfrm>
        </p:spPr>
        <p:txBody>
          <a:bodyPr/>
          <a:lstStyle/>
          <a:p>
            <a:r>
              <a:rPr lang="en-US" sz="1600" dirty="0"/>
              <a:t>The table below is a brief list of keystrokes to enhance command line editing</a:t>
            </a:r>
            <a:r>
              <a:rPr lang="en-US" dirty="0"/>
              <a:t>.</a:t>
            </a:r>
          </a:p>
          <a:p>
            <a:endParaRPr lang="en-US" altLang="ja-JP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926FB-C2EF-1548-A7A3-1FDF65CDA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881435"/>
              </p:ext>
            </p:extLst>
          </p:nvPr>
        </p:nvGraphicFramePr>
        <p:xfrm>
          <a:off x="1524000" y="1584689"/>
          <a:ext cx="6096000" cy="231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748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4187252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Tab</a:t>
                      </a:r>
                      <a:endParaRPr lang="en-US" sz="12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>
                          <a:effectLst/>
                        </a:rPr>
                        <a:t>Completes a partial command name entry.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effectLst/>
                        </a:rPr>
                        <a:t>Backspace</a:t>
                      </a:r>
                      <a:endParaRPr lang="en-US" sz="120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Erases the character to the left of the cursor.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Left Arrow </a:t>
                      </a:r>
                      <a:r>
                        <a:rPr lang="en-US" sz="1200" b="0" dirty="0">
                          <a:effectLst/>
                        </a:rPr>
                        <a:t>or</a:t>
                      </a:r>
                      <a:r>
                        <a:rPr lang="en-US" sz="1200" b="1" dirty="0">
                          <a:effectLst/>
                        </a:rPr>
                        <a:t> Ctrl+B</a:t>
                      </a:r>
                      <a:endParaRPr lang="en-US" sz="12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Moves the cursor one character to the left.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Right Arrow </a:t>
                      </a:r>
                      <a:r>
                        <a:rPr lang="en-US" sz="1200" b="0" dirty="0">
                          <a:effectLst/>
                        </a:rPr>
                        <a:t>or</a:t>
                      </a:r>
                      <a:r>
                        <a:rPr lang="en-US" sz="1200" b="1" dirty="0">
                          <a:effectLst/>
                        </a:rPr>
                        <a:t> Ctrl+F</a:t>
                      </a:r>
                      <a:endParaRPr lang="en-US" sz="12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Moves the cursor one character to the right.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8577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Up Arrow </a:t>
                      </a:r>
                      <a:r>
                        <a:rPr lang="en-US" sz="1200" b="0" dirty="0">
                          <a:effectLst/>
                        </a:rPr>
                        <a:t>or</a:t>
                      </a:r>
                      <a:r>
                        <a:rPr lang="en-US" sz="1200" b="1" dirty="0">
                          <a:effectLst/>
                        </a:rPr>
                        <a:t> Ctrl+P</a:t>
                      </a:r>
                      <a:endParaRPr lang="en-US" sz="12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Recalls the commands in the history buffer, beginning with the most recent commands.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2497077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094463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Hot Keys and Shortcuts (Cont.)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7037" y="852663"/>
            <a:ext cx="4043687" cy="1310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When a command output produces more text than can be displayed in a terminal window, the IOS will display a </a:t>
            </a:r>
            <a:r>
              <a:rPr lang="en-US" sz="1400" b="1" dirty="0"/>
              <a:t>“--More--”</a:t>
            </a:r>
            <a:r>
              <a:rPr lang="en-US" sz="1400" dirty="0"/>
              <a:t> prompt. The table below describes the keystrokes that can be used when this prompt is displayed.</a:t>
            </a:r>
            <a:endParaRPr lang="en-US" altLang="ja-JP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25177-1828-664C-8118-894B1B29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762" y="1092891"/>
            <a:ext cx="3759201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below lists commands that can be used to exit out of an operation.</a:t>
            </a:r>
            <a:endParaRPr lang="en-US" altLang="ja-JP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B480E-7A6D-8D47-84A2-2A0D70DBA569}"/>
              </a:ext>
            </a:extLst>
          </p:cNvPr>
          <p:cNvSpPr txBox="1"/>
          <p:nvPr/>
        </p:nvSpPr>
        <p:spPr>
          <a:xfrm>
            <a:off x="1670858" y="4180010"/>
            <a:ext cx="66578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Note: To see more hot keys and shortcuts refer to 2.3.5.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E2A07B-4FCF-B84B-9C9F-0212AB07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21810"/>
              </p:ext>
            </p:extLst>
          </p:nvPr>
        </p:nvGraphicFramePr>
        <p:xfrm>
          <a:off x="4571998" y="2163063"/>
          <a:ext cx="4490728" cy="190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136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3171592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227045">
                <a:tc>
                  <a:txBody>
                    <a:bodyPr/>
                    <a:lstStyle/>
                    <a:p>
                      <a:r>
                        <a:rPr lang="en-US" sz="1200" dirty="0"/>
                        <a:t>Keystroke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50207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Ctrl-C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When in any configuration mode, ends the configuration mode and returns to privileged EXEC mode. 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47616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 dirty="0">
                          <a:effectLst/>
                        </a:rPr>
                        <a:t>Ctrl-Z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When in any configuration mode, ends the configuration mode and returns to privileged EXEC mode.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47616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Ctrl-Shift-6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All-purpose break sequence used to abort DNS lookups, traceroutes, pings, etc.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169B05-C0C2-8F40-9CAB-6506A2AF6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758243"/>
              </p:ext>
            </p:extLst>
          </p:nvPr>
        </p:nvGraphicFramePr>
        <p:xfrm>
          <a:off x="447037" y="2163063"/>
          <a:ext cx="3861462" cy="190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18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2391444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301674">
                <a:tc>
                  <a:txBody>
                    <a:bodyPr/>
                    <a:lstStyle/>
                    <a:p>
                      <a:r>
                        <a:rPr lang="en-US" sz="1200" dirty="0"/>
                        <a:t>Keystroke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552140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Enter</a:t>
                      </a:r>
                      <a:r>
                        <a:rPr lang="en-US" sz="1050" b="0">
                          <a:effectLst/>
                        </a:rPr>
                        <a:t> Key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Displays the next line.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52364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 dirty="0">
                          <a:effectLst/>
                        </a:rPr>
                        <a:t>Space</a:t>
                      </a:r>
                      <a:r>
                        <a:rPr lang="en-US" sz="1050" b="0" dirty="0">
                          <a:effectLst/>
                        </a:rPr>
                        <a:t> Bar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Displays the next screen.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523645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Any other key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Ends the display string, returning to privileged EXEC mode.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5958242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r>
              <a:rPr lang="en-US" altLang="en-US" sz="1600" dirty="0"/>
              <a:t>The Command Structure</a:t>
            </a:r>
            <a:br>
              <a:rPr lang="en-US" altLang="en-US" dirty="0"/>
            </a:br>
            <a:r>
              <a:rPr lang="en-US" altLang="en-US" dirty="0"/>
              <a:t>Video – Hot Keys and Shortcuts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video will cover the following: </a:t>
            </a:r>
          </a:p>
          <a:p>
            <a:pPr lvl="1"/>
            <a:r>
              <a:rPr lang="en-US" sz="1500" dirty="0"/>
              <a:t>Tab key (tab completion)</a:t>
            </a:r>
          </a:p>
          <a:p>
            <a:pPr lvl="1"/>
            <a:r>
              <a:rPr lang="en-US" sz="1500" dirty="0"/>
              <a:t>Command shortening</a:t>
            </a:r>
          </a:p>
          <a:p>
            <a:pPr lvl="1"/>
            <a:r>
              <a:rPr lang="en-US" sz="1500" dirty="0"/>
              <a:t>Up and down arrow key</a:t>
            </a:r>
          </a:p>
          <a:p>
            <a:pPr lvl="1"/>
            <a:r>
              <a:rPr lang="en-US" sz="1500" dirty="0"/>
              <a:t>CTRL + C</a:t>
            </a:r>
          </a:p>
          <a:p>
            <a:pPr lvl="1"/>
            <a:r>
              <a:rPr lang="en-US" sz="1500" dirty="0"/>
              <a:t>CTRL + Z</a:t>
            </a:r>
          </a:p>
          <a:p>
            <a:pPr lvl="1"/>
            <a:r>
              <a:rPr lang="en-US" sz="1500" dirty="0"/>
              <a:t>CTRL + Shift + 6</a:t>
            </a:r>
          </a:p>
          <a:p>
            <a:pPr lvl="1"/>
            <a:r>
              <a:rPr lang="en-US" sz="1500" dirty="0"/>
              <a:t>CTRL + 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2749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r>
              <a:rPr lang="en-US" altLang="en-US" sz="1600" dirty="0"/>
              <a:t>The Command Structure</a:t>
            </a:r>
            <a:br>
              <a:rPr lang="en-US" altLang="en-US" dirty="0"/>
            </a:br>
            <a:r>
              <a:rPr lang="en-US" altLang="en-US" dirty="0"/>
              <a:t>Packet Tracer – Navigate the IOS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Packet Tracer, you will do the following: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 Basic Connections, Access the CLI, and Explore Help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EXEC Modes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the Clock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99657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915450"/>
          </a:xfrm>
        </p:spPr>
        <p:txBody>
          <a:bodyPr/>
          <a:lstStyle/>
          <a:p>
            <a:r>
              <a:rPr lang="en-US" altLang="en-US" sz="1600" dirty="0"/>
              <a:t>The Command Structure</a:t>
            </a:r>
            <a:br>
              <a:rPr lang="en-US" altLang="en-US" dirty="0"/>
            </a:br>
            <a:r>
              <a:rPr lang="en-US" altLang="en-US" dirty="0"/>
              <a:t>Lab – Navigate the IOS by Using Tera Term for Console Connectivity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lab, you complete the following objectives: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Access a Cisco Switch through the Serial Console 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and Configure Basic Device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(Optional) Access a Cisco Router Using a Mini-USB Console Cable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2675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D52CCD-9D1E-4CC4-815A-A5967A0831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56" y="1279280"/>
          <a:ext cx="859523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65">
                  <a:extLst>
                    <a:ext uri="{9D8B030D-6E8A-4147-A177-3AD203B41FA5}">
                      <a16:colId xmlns:a16="http://schemas.microsoft.com/office/drawing/2014/main" val="3215831619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76475465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Feature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2797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Hands-On Labs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Labs designed for working with physical equipment.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94367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 Activities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These are found on the Instructor Resources page. Class Activities are designed to facilitate learning, class discussion, and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66603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Quizzes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Self-assessments that integrate concepts and skills learned throughout the series of topics presented in the module.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02776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Summary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Briefly recaps module content.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46280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D10C50B-ED86-4E5D-BD0F-658911DF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85"/>
            <a:ext cx="9144000" cy="757238"/>
          </a:xfrm>
        </p:spPr>
        <p:txBody>
          <a:bodyPr/>
          <a:lstStyle/>
          <a:p>
            <a:r>
              <a:rPr lang="en-US" dirty="0"/>
              <a:t>What to Expect in this Module (Cont.)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1D3D35-BC84-421A-A5F0-48081A310F8E}"/>
              </a:ext>
            </a:extLst>
          </p:cNvPr>
          <p:cNvSpPr txBox="1">
            <a:spLocks/>
          </p:cNvSpPr>
          <p:nvPr/>
        </p:nvSpPr>
        <p:spPr bwMode="auto">
          <a:xfrm>
            <a:off x="106756" y="668963"/>
            <a:ext cx="8853286" cy="3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facilitate learning, the following features may be included in this module: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60580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 Your Understanding</a:t>
            </a: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08FDDB5E-A0F2-A445-A3E2-506D15157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" y="982690"/>
            <a:ext cx="8878570" cy="364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Your Understanding activities are designed to let students quickly determine if they understand the content and can proceed, or if they need to review. 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Your Understanding activities </a:t>
            </a:r>
            <a:r>
              <a:rPr lang="en-US" b="1" i="1" dirty="0"/>
              <a:t>do not </a:t>
            </a:r>
            <a:r>
              <a:rPr lang="en-US" dirty="0"/>
              <a:t>affect student grades.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no separate slides for these activities in the PPT. They are listed in the notes area of the slide that appears before these activities.</a:t>
            </a:r>
          </a:p>
          <a:p>
            <a:pPr marL="0" indent="0">
              <a:spcBef>
                <a:spcPct val="30000"/>
              </a:spcBef>
              <a:buFont typeface="Wingdings" panose="05000000000000000000" pitchFamily="2" charset="2"/>
              <a:buNone/>
            </a:pPr>
            <a:endParaRPr lang="en-US" dirty="0"/>
          </a:p>
          <a:p>
            <a:pPr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27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2: Activities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695135" cy="348414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module?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326009"/>
              </p:ext>
            </p:extLst>
          </p:nvPr>
        </p:nvGraphicFramePr>
        <p:xfrm>
          <a:off x="455999" y="1147358"/>
          <a:ext cx="8229418" cy="310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2.1.6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Check Your Understanding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Cisco IOS Access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IOS CLI Primary Command Modes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Navigate Between IOS Modes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Navigate Between IOS Modes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Check Your Understanding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IOS Navigation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2.3.4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Context Sensitive Help and Command Syntax Check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2.3.6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Hot Keys and Shortcuts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20668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2.3.7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Navigate the IOS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60686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2: Activities (Cont.)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769026" cy="281711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module?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840020"/>
              </p:ext>
            </p:extLst>
          </p:nvPr>
        </p:nvGraphicFramePr>
        <p:xfrm>
          <a:off x="455999" y="1147358"/>
          <a:ext cx="8229418" cy="310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2.3.8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Navigate the IOS by Using Tera Term for Console Connectivity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2239220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2.4.6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Secure Administrative Access to a Switch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2.4.7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Basic Device Configuration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2.4.8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Check Your Understanding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Basic Device Configuration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2.5.3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Alter the Running Configuration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2.5.5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Configure Initial Switch Settings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2.6.3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Check Your Understanding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Ports and Addresses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2.7.3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Verify Windows PC IP Configuration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2066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95347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2: Activities (Cont.)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769026" cy="281711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module?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100931"/>
              </p:ext>
            </p:extLst>
          </p:nvPr>
        </p:nvGraphicFramePr>
        <p:xfrm>
          <a:off x="455999" y="1147358"/>
          <a:ext cx="8229418" cy="240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2.7.5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a Switch Virtual Interface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9158783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2.7.6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Implement Basic Connectivity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2.8.1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Test the Interface Assignment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2.8.2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Test End-to-End Connectivity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2.9.1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Basic Switch and End Device Configuration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2.9.2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Basic Switch and End Device Configuration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559869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Best Practices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401689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Module 2, the instructor should: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Review the activities and assessments for this module.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Try to include as many questions as possible to keep students engaged during classroom presentation.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2.1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What are the advantages and disadvantages of using a GUI interface or CLI?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Why is SSH more important to use instead of Telnet?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If available, show the class how to remotely access a switch by using a terminal emulation program such as Tera Term or PuTTY.  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70768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8183</TotalTime>
  <Words>3518</Words>
  <Application>Microsoft Macintosh PowerPoint</Application>
  <PresentationFormat>On-screen Show (16:9)</PresentationFormat>
  <Paragraphs>563</Paragraphs>
  <Slides>40</Slides>
  <Notes>38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CiscoSans ExtraLight</vt:lpstr>
      <vt:lpstr>Wingdings</vt:lpstr>
      <vt:lpstr>Default Theme</vt:lpstr>
      <vt:lpstr>Module 2: Basic Switch and End Device Configuration</vt:lpstr>
      <vt:lpstr>Instructor Materials – Module 2 Planning Guide</vt:lpstr>
      <vt:lpstr>What to Expect in this Module</vt:lpstr>
      <vt:lpstr>What to Expect in this Module (Cont.)</vt:lpstr>
      <vt:lpstr>Check Your Understanding</vt:lpstr>
      <vt:lpstr>Module 2: Activities</vt:lpstr>
      <vt:lpstr>Module 2: Activities (Cont.)</vt:lpstr>
      <vt:lpstr>Module 2: Activities (Cont.)</vt:lpstr>
      <vt:lpstr>Module 2: Best Practices</vt:lpstr>
      <vt:lpstr>Module 2: Best Practices (Cont.) </vt:lpstr>
      <vt:lpstr>Module 2: Best Practices (Cont.) </vt:lpstr>
      <vt:lpstr>Module 2: Best Practices (Cont.) </vt:lpstr>
      <vt:lpstr>Module 2: Basic Switch and End Device Configuration</vt:lpstr>
      <vt:lpstr>Module Objectives</vt:lpstr>
      <vt:lpstr>2.1 Cisco IOS Access</vt:lpstr>
      <vt:lpstr>Cisco IOS Access Operating Systems</vt:lpstr>
      <vt:lpstr>Cisco IOS Access GUI</vt:lpstr>
      <vt:lpstr>Cisco IOS Access Purpose of an OS</vt:lpstr>
      <vt:lpstr>Cisco IOS Access Access Methods</vt:lpstr>
      <vt:lpstr>Cisco IOS Access Terminal Emulation Programs</vt:lpstr>
      <vt:lpstr>2.2 IOS Navigation</vt:lpstr>
      <vt:lpstr>IOS Navigation Primary Command Modes</vt:lpstr>
      <vt:lpstr>IOS Navigation Configuration Mode and Subconfiguration Modes</vt:lpstr>
      <vt:lpstr>IOS Navigation Video – IOS CLI Primary Command Modes</vt:lpstr>
      <vt:lpstr>IOS Navigation Navigation Between IOS Modes</vt:lpstr>
      <vt:lpstr>IOS Navigation Navigation Between IOS Modes (Cont.)</vt:lpstr>
      <vt:lpstr>IOS Navigation Video – Navigation Between IOS Modes</vt:lpstr>
      <vt:lpstr>2.3 The Command Structure</vt:lpstr>
      <vt:lpstr>The Command Structure Basic IOS Command Structure</vt:lpstr>
      <vt:lpstr>The Command Structure IOS Command Syntax Check</vt:lpstr>
      <vt:lpstr>The Command Structure IOS Command Syntax Check (Cont.)</vt:lpstr>
      <vt:lpstr>The Command Structure IOS Help Features</vt:lpstr>
      <vt:lpstr>The Command Structure Video – Context Sensitive Help and Command Syntax Checker</vt:lpstr>
      <vt:lpstr>The Command Structure Hot Keys and Shortcuts</vt:lpstr>
      <vt:lpstr>The Command Structure Hot Keys and Shortcuts (Cont.)</vt:lpstr>
      <vt:lpstr>The Command Structure Hot Keys and Shortcuts (Cont.)</vt:lpstr>
      <vt:lpstr>The Command Structure Video – Hot Keys and Shortcuts</vt:lpstr>
      <vt:lpstr>The Command Structure Packet Tracer – Navigate the IOS</vt:lpstr>
      <vt:lpstr>The Command Structure Lab – Navigate the IOS by Using Tera Term for Console Connectivity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Safyzan Salim</cp:lastModifiedBy>
  <cp:revision>221</cp:revision>
  <dcterms:created xsi:type="dcterms:W3CDTF">2019-10-18T06:21:22Z</dcterms:created>
  <dcterms:modified xsi:type="dcterms:W3CDTF">2022-03-06T14:59:30Z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